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7" r:id="rId1"/>
  </p:sldMasterIdLst>
  <p:sldIdLst>
    <p:sldId id="256" r:id="rId2"/>
    <p:sldId id="264" r:id="rId3"/>
    <p:sldId id="271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5" r:id="rId12"/>
    <p:sldId id="266" r:id="rId13"/>
    <p:sldId id="267" r:id="rId14"/>
    <p:sldId id="268" r:id="rId15"/>
    <p:sldId id="269" r:id="rId16"/>
    <p:sldId id="270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-87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image" Target="../media/image4.png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910080" y="359898"/>
            <a:ext cx="98755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37A0A1-8810-494A-B4F6-2D20921F02B8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B396F5-ADB5-4FA8-A478-0140D046E3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228577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542901" y="1345016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37A0A1-8810-494A-B4F6-2D20921F02B8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B396F5-ADB5-4FA8-A478-0140D046E3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37A0A1-8810-494A-B4F6-2D20921F02B8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B396F5-ADB5-4FA8-A478-0140D046E3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37A0A1-8810-494A-B4F6-2D20921F02B8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B396F5-ADB5-4FA8-A478-0140D046E3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043853" y="-54"/>
            <a:ext cx="9144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37856" y="2600325"/>
            <a:ext cx="85344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37856" y="1066800"/>
            <a:ext cx="85344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37A0A1-8810-494A-B4F6-2D20921F02B8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B396F5-ADB5-4FA8-A478-0140D046E3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3048000" y="0"/>
            <a:ext cx="1016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896428" y="2814656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3210752" y="2745870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37A0A1-8810-494A-B4F6-2D20921F02B8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B396F5-ADB5-4FA8-A478-0140D046E3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37A0A1-8810-494A-B4F6-2D20921F02B8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B396F5-ADB5-4FA8-A478-0140D046E3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37A0A1-8810-494A-B4F6-2D20921F02B8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B396F5-ADB5-4FA8-A478-0140D046E3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53312" y="0"/>
            <a:ext cx="10838688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37A0A1-8810-494A-B4F6-2D20921F02B8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B396F5-ADB5-4FA8-A478-0140D046E3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37A0A1-8810-494A-B4F6-2D20921F02B8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B396F5-ADB5-4FA8-A478-0140D046E3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37A0A1-8810-494A-B4F6-2D20921F02B8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B396F5-ADB5-4FA8-A478-0140D046E3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1087902" y="-815922"/>
            <a:ext cx="2185183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25089" y="21103"/>
            <a:ext cx="2269588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350498" y="-54"/>
            <a:ext cx="1084150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837A0A1-8810-494A-B4F6-2D20921F02B8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0B396F5-ADB5-4FA8-A478-0140D046E3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8" r:id="rId1"/>
    <p:sldLayoutId id="2147483979" r:id="rId2"/>
    <p:sldLayoutId id="2147483980" r:id="rId3"/>
    <p:sldLayoutId id="2147483981" r:id="rId4"/>
    <p:sldLayoutId id="2147483982" r:id="rId5"/>
    <p:sldLayoutId id="2147483983" r:id="rId6"/>
    <p:sldLayoutId id="2147483984" r:id="rId7"/>
    <p:sldLayoutId id="2147483985" r:id="rId8"/>
    <p:sldLayoutId id="2147483986" r:id="rId9"/>
    <p:sldLayoutId id="2147483987" r:id="rId10"/>
    <p:sldLayoutId id="2147483988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iro23.ru/wp-content/uploads/2023/06/5-6-&#1083;&#1077;&#1090;-3.pdf" TargetMode="External"/><Relationship Id="rId13" Type="http://schemas.openxmlformats.org/officeDocument/2006/relationships/image" Target="../media/image27.png"/><Relationship Id="rId3" Type="http://schemas.openxmlformats.org/officeDocument/2006/relationships/hyperlink" Target="https://iro23.ru/wp-content/uploads/2023/06/2-&#1084;.-1-&#1075;&#1086;&#1076;-2.pdf" TargetMode="External"/><Relationship Id="rId7" Type="http://schemas.openxmlformats.org/officeDocument/2006/relationships/hyperlink" Target="https://iro23.ru/wp-content/uploads/2023/06/4-5-&#1083;&#1077;&#1090;-3.pdf" TargetMode="External"/><Relationship Id="rId12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0.png"/><Relationship Id="rId1" Type="http://schemas.openxmlformats.org/officeDocument/2006/relationships/vmlDrawing" Target="../drawings/vmlDrawing1.vml"/><Relationship Id="rId6" Type="http://schemas.openxmlformats.org/officeDocument/2006/relationships/hyperlink" Target="https://iro23.ru/wp-content/uploads/2023/06/3-4-&#1075;&#1086;&#1076;&#1072;-3.pdf" TargetMode="External"/><Relationship Id="rId11" Type="http://schemas.openxmlformats.org/officeDocument/2006/relationships/image" Target="../media/image25.png"/><Relationship Id="rId5" Type="http://schemas.openxmlformats.org/officeDocument/2006/relationships/hyperlink" Target="https://iro23.ru/wp-content/uploads/2023/06/2-3-&#1075;&#1086;&#1076;&#1072;-3.pdf" TargetMode="External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4" Type="http://schemas.openxmlformats.org/officeDocument/2006/relationships/hyperlink" Target="https://iro23.ru/wp-content/uploads/2023/06/1-2-&#1075;&#1086;&#1076;&#1072;-3.pdf" TargetMode="External"/><Relationship Id="rId9" Type="http://schemas.openxmlformats.org/officeDocument/2006/relationships/hyperlink" Target="https://iro23.ru/wp-content/uploads/2023/06/6-7-&#1083;&#1077;&#1090;-3.pdf" TargetMode="External"/><Relationship Id="rId1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iro23.ru/wp-content/uploads/2023/06/6-7-&#1083;&#1077;&#1090;-1.pdf" TargetMode="External"/><Relationship Id="rId13" Type="http://schemas.openxmlformats.org/officeDocument/2006/relationships/image" Target="../media/image35.png"/><Relationship Id="rId3" Type="http://schemas.openxmlformats.org/officeDocument/2006/relationships/hyperlink" Target="https://iro23.ru/?page_id=45037" TargetMode="External"/><Relationship Id="rId7" Type="http://schemas.openxmlformats.org/officeDocument/2006/relationships/hyperlink" Target="https://iro23.ru/wp-content/uploads/2023/06/5-6-&#1083;&#1077;&#1090;-1.pdf" TargetMode="External"/><Relationship Id="rId12" Type="http://schemas.openxmlformats.org/officeDocument/2006/relationships/image" Target="../media/image34.png"/><Relationship Id="rId2" Type="http://schemas.openxmlformats.org/officeDocument/2006/relationships/hyperlink" Target="https://iro23.ru/wp-content/uploads/2023/06/2-&#1084;.-1-&#1075;&#1086;&#1076;-1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ro23.ru/wp-content/uploads/2023/06/4-5-&#1083;&#1077;&#1090;-1.pdf" TargetMode="External"/><Relationship Id="rId11" Type="http://schemas.openxmlformats.org/officeDocument/2006/relationships/image" Target="../media/image33.png"/><Relationship Id="rId5" Type="http://schemas.openxmlformats.org/officeDocument/2006/relationships/hyperlink" Target="https://iro23.ru/wp-content/uploads/2023/06/3-4-&#1075;&#1086;&#1076;&#1072;-1.pdf" TargetMode="External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hyperlink" Target="https://iro23.ru/wp-content/uploads/2023/06/2-3-&#1075;&#1086;&#1076;&#1072;-1.pdf" TargetMode="External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iro23.ru/wp-content/uploads/2023/06/6-7-&#1083;&#1077;&#1090;-2.pdf" TargetMode="External"/><Relationship Id="rId13" Type="http://schemas.openxmlformats.org/officeDocument/2006/relationships/image" Target="../media/image42.png"/><Relationship Id="rId3" Type="http://schemas.openxmlformats.org/officeDocument/2006/relationships/hyperlink" Target="https://iro23.ru/wp-content/uploads/2023/06/1-2-&#1075;&#1086;&#1076;&#1072;-2.pdf" TargetMode="External"/><Relationship Id="rId7" Type="http://schemas.openxmlformats.org/officeDocument/2006/relationships/hyperlink" Target="https://iro23.ru/wp-content/uploads/2023/06/5-6-&#1083;&#1077;&#1090;-2.pdf" TargetMode="External"/><Relationship Id="rId12" Type="http://schemas.openxmlformats.org/officeDocument/2006/relationships/image" Target="../media/image41.png"/><Relationship Id="rId2" Type="http://schemas.openxmlformats.org/officeDocument/2006/relationships/hyperlink" Target="https://iro23.ru/wp-content/uploads/2023/06/2&#1084;.-1-&#1075;&#1086;&#1076;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ro23.ru/wp-content/uploads/2023/06/4-5-&#1083;&#1077;&#1090;-2.pdf" TargetMode="External"/><Relationship Id="rId11" Type="http://schemas.openxmlformats.org/officeDocument/2006/relationships/image" Target="../media/image40.png"/><Relationship Id="rId5" Type="http://schemas.openxmlformats.org/officeDocument/2006/relationships/hyperlink" Target="https://iro23.ru/wp-content/uploads/2023/06/3-4-&#1075;&#1086;&#1076;&#1072;-2.pdf" TargetMode="External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4" Type="http://schemas.openxmlformats.org/officeDocument/2006/relationships/hyperlink" Target="https://iro23.ru/wp-content/uploads/2023/06/2-3-&#1075;&#1086;&#1076;&#1072;-2.pdf" TargetMode="External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iro23.ru/wp-content/uploads/2023/06/6-7-&#1083;&#1077;&#1090;-6.pdf" TargetMode="External"/><Relationship Id="rId13" Type="http://schemas.openxmlformats.org/officeDocument/2006/relationships/image" Target="../media/image49.png"/><Relationship Id="rId3" Type="http://schemas.openxmlformats.org/officeDocument/2006/relationships/hyperlink" Target="https://iro23.ru/wp-content/uploads/2023/06/1-2-&#1075;&#1086;&#1076;&#1072;-5.pdf" TargetMode="External"/><Relationship Id="rId7" Type="http://schemas.openxmlformats.org/officeDocument/2006/relationships/hyperlink" Target="https://iro23.ru/wp-content/uploads/2023/06/5-6-&#1083;&#1077;&#1090;-5.pdf" TargetMode="External"/><Relationship Id="rId12" Type="http://schemas.openxmlformats.org/officeDocument/2006/relationships/image" Target="../media/image48.png"/><Relationship Id="rId2" Type="http://schemas.openxmlformats.org/officeDocument/2006/relationships/hyperlink" Target="https://iro23.ru/wp-content/uploads/2023/06/2&#1084;.-1-&#1075;-1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ro23.ru/wp-content/uploads/2023/06/4-5-&#1083;&#1077;&#1090;-5.pdf" TargetMode="External"/><Relationship Id="rId11" Type="http://schemas.openxmlformats.org/officeDocument/2006/relationships/image" Target="../media/image47.png"/><Relationship Id="rId5" Type="http://schemas.openxmlformats.org/officeDocument/2006/relationships/hyperlink" Target="https://iro23.ru/wp-content/uploads/2023/06/3-4-&#1075;&#1086;&#1076;&#1072;-5.pdf" TargetMode="External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4" Type="http://schemas.openxmlformats.org/officeDocument/2006/relationships/hyperlink" Target="https://iro23.ru/wp-content/uploads/2023/06/2-3-&#1075;&#1086;&#1076;&#1072;-5.pdf" TargetMode="External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iro23.ru/wp-content/uploads/2023/06/6-7-&#1083;&#1077;&#1090;-5.pdf" TargetMode="External"/><Relationship Id="rId13" Type="http://schemas.openxmlformats.org/officeDocument/2006/relationships/image" Target="../media/image55.png"/><Relationship Id="rId3" Type="http://schemas.openxmlformats.org/officeDocument/2006/relationships/hyperlink" Target="https://iro23.ru/wp-content/uploads/2023/06/1-2-&#1075;&#1086;&#1076;&#1072;-4.pdf" TargetMode="External"/><Relationship Id="rId7" Type="http://schemas.openxmlformats.org/officeDocument/2006/relationships/hyperlink" Target="https://iro23.ru/wp-content/uploads/2023/06/5-6-&#1083;&#1077;&#1090;-4.pdf" TargetMode="External"/><Relationship Id="rId12" Type="http://schemas.openxmlformats.org/officeDocument/2006/relationships/image" Target="../media/image54.png"/><Relationship Id="rId2" Type="http://schemas.openxmlformats.org/officeDocument/2006/relationships/hyperlink" Target="https://iro23.ru/wp-content/uploads/2023/06/2&#1084;.-1-&#1075;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ro23.ru/wp-content/uploads/2023/06/4-5-&#1083;&#1077;&#1090;-4.pdf" TargetMode="External"/><Relationship Id="rId11" Type="http://schemas.openxmlformats.org/officeDocument/2006/relationships/image" Target="../media/image53.png"/><Relationship Id="rId5" Type="http://schemas.openxmlformats.org/officeDocument/2006/relationships/hyperlink" Target="https://iro23.ru/wp-content/uploads/2023/06/3-4-&#1075;&#1086;&#1076;&#1072;-4.pdf" TargetMode="External"/><Relationship Id="rId15" Type="http://schemas.openxmlformats.org/officeDocument/2006/relationships/image" Target="../media/image57.png"/><Relationship Id="rId10" Type="http://schemas.openxmlformats.org/officeDocument/2006/relationships/image" Target="../media/image46.png"/><Relationship Id="rId4" Type="http://schemas.openxmlformats.org/officeDocument/2006/relationships/hyperlink" Target="https://iro23.ru/wp-content/uploads/2023/06/2-3-&#1075;&#1086;&#1076;&#1072;-4.pdf" TargetMode="External"/><Relationship Id="rId9" Type="http://schemas.openxmlformats.org/officeDocument/2006/relationships/image" Target="../media/image52.png"/><Relationship Id="rId1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/>
              <a:t>Образовательная программа дошкольного образования</a:t>
            </a:r>
            <a:endParaRPr lang="ru-RU" sz="4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1600" b="1" dirty="0" smtClean="0"/>
              <a:t>Муниципального автономного дошкольного </a:t>
            </a:r>
          </a:p>
          <a:p>
            <a:r>
              <a:rPr lang="ru-RU" sz="1600" b="1" dirty="0" smtClean="0"/>
              <a:t>образовательного учреждения </a:t>
            </a:r>
          </a:p>
          <a:p>
            <a:r>
              <a:rPr lang="ru-RU" sz="1600" b="1" dirty="0" smtClean="0"/>
              <a:t>«Детский </a:t>
            </a:r>
            <a:r>
              <a:rPr lang="ru-RU" sz="1600" b="1" smtClean="0"/>
              <a:t>сад №</a:t>
            </a:r>
            <a:r>
              <a:rPr lang="en-US" sz="1600" b="1" smtClean="0"/>
              <a:t>298 </a:t>
            </a:r>
            <a:r>
              <a:rPr lang="ru-RU" sz="1600" b="1" smtClean="0"/>
              <a:t>комбинированного </a:t>
            </a:r>
            <a:r>
              <a:rPr lang="ru-RU" sz="1600" b="1" dirty="0" smtClean="0"/>
              <a:t>вида» </a:t>
            </a:r>
          </a:p>
          <a:p>
            <a:r>
              <a:rPr lang="ru-RU" sz="1600" b="1" dirty="0" smtClean="0"/>
              <a:t>Советского района г. Казани</a:t>
            </a:r>
            <a:endParaRPr lang="ru-RU" sz="1600" b="1" dirty="0"/>
          </a:p>
        </p:txBody>
      </p:sp>
    </p:spTree>
    <p:extLst>
      <p:ext uri="{BB962C8B-B14F-4D97-AF65-F5344CB8AC3E}">
        <p14:creationId xmlns="" xmlns:p14="http://schemas.microsoft.com/office/powerpoint/2010/main" val="406209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8908" y="817418"/>
            <a:ext cx="9495703" cy="914399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МАДОУ</a:t>
            </a:r>
            <a:br>
              <a:rPr lang="ru-RU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«Детский сад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298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ориентирована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 детей: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88761" y="2473376"/>
            <a:ext cx="10022823" cy="3775023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Младенчество (от двух месяцев до одного года)</a:t>
            </a:r>
          </a:p>
          <a:p>
            <a:r>
              <a:rPr lang="ru-RU" sz="3200" b="1" dirty="0" smtClean="0"/>
              <a:t>Ранний возраст (от года до 3 лет)</a:t>
            </a:r>
          </a:p>
          <a:p>
            <a:r>
              <a:rPr lang="ru-RU" sz="3200" b="1" dirty="0" smtClean="0"/>
              <a:t>Дошкольный возраст ( от 3 до 7 лет)</a:t>
            </a:r>
            <a:endParaRPr lang="ru-RU" sz="3200" b="1" dirty="0"/>
          </a:p>
        </p:txBody>
      </p:sp>
    </p:spTree>
    <p:extLst>
      <p:ext uri="{BB962C8B-B14F-4D97-AF65-F5344CB8AC3E}">
        <p14:creationId xmlns="" xmlns:p14="http://schemas.microsoft.com/office/powerpoint/2010/main" val="393976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1" y="624110"/>
            <a:ext cx="9675812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Основное содержание Образовательной программы ДО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МАДОУ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Детский сад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298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1" y="2743200"/>
            <a:ext cx="10825740" cy="311260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Содержание </a:t>
            </a:r>
            <a:r>
              <a:rPr lang="ru-RU" b="1" dirty="0"/>
              <a:t>программы включает совокупность образовательных областей, которые обеспечивают разностороннее развитие  личности детей с учетом их возрастных и индивидуальных особенностей по основным направлениям развития и образования детей: </a:t>
            </a:r>
            <a:endParaRPr lang="ru-RU" b="1" dirty="0" smtClean="0"/>
          </a:p>
          <a:p>
            <a:r>
              <a:rPr lang="ru-RU" b="1" dirty="0" smtClean="0"/>
              <a:t>Социально-коммуникативное развитие</a:t>
            </a:r>
          </a:p>
          <a:p>
            <a:r>
              <a:rPr lang="ru-RU" b="1" dirty="0" smtClean="0"/>
              <a:t>Познавательное развитие</a:t>
            </a:r>
          </a:p>
          <a:p>
            <a:r>
              <a:rPr lang="ru-RU" b="1" dirty="0" smtClean="0"/>
              <a:t>Речевое развитие</a:t>
            </a:r>
          </a:p>
          <a:p>
            <a:r>
              <a:rPr lang="ru-RU" b="1" dirty="0" smtClean="0"/>
              <a:t>Художественно-эстетическое развитие</a:t>
            </a:r>
          </a:p>
          <a:p>
            <a:r>
              <a:rPr lang="ru-RU" b="1" dirty="0" smtClean="0"/>
              <a:t>Физическое развитие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232821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Социально-коммуникативное развитие</a:t>
            </a:r>
            <a:endParaRPr lang="ru-RU" b="1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10266008"/>
              </p:ext>
            </p:extLst>
          </p:nvPr>
        </p:nvGraphicFramePr>
        <p:xfrm>
          <a:off x="406401" y="2119746"/>
          <a:ext cx="10945812" cy="35107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3235">
                  <a:extLst>
                    <a:ext uri="{9D8B030D-6E8A-4147-A177-3AD203B41FA5}">
                      <a16:colId xmlns="" xmlns:a16="http://schemas.microsoft.com/office/drawing/2014/main" val="275874523"/>
                    </a:ext>
                  </a:extLst>
                </a:gridCol>
                <a:gridCol w="1440873">
                  <a:extLst>
                    <a:ext uri="{9D8B030D-6E8A-4147-A177-3AD203B41FA5}">
                      <a16:colId xmlns="" xmlns:a16="http://schemas.microsoft.com/office/drawing/2014/main" val="2749823163"/>
                    </a:ext>
                  </a:extLst>
                </a:gridCol>
                <a:gridCol w="1593273">
                  <a:extLst>
                    <a:ext uri="{9D8B030D-6E8A-4147-A177-3AD203B41FA5}">
                      <a16:colId xmlns="" xmlns:a16="http://schemas.microsoft.com/office/drawing/2014/main" val="3115987598"/>
                    </a:ext>
                  </a:extLst>
                </a:gridCol>
                <a:gridCol w="1690254">
                  <a:extLst>
                    <a:ext uri="{9D8B030D-6E8A-4147-A177-3AD203B41FA5}">
                      <a16:colId xmlns="" xmlns:a16="http://schemas.microsoft.com/office/drawing/2014/main" val="490089"/>
                    </a:ext>
                  </a:extLst>
                </a:gridCol>
                <a:gridCol w="1620982">
                  <a:extLst>
                    <a:ext uri="{9D8B030D-6E8A-4147-A177-3AD203B41FA5}">
                      <a16:colId xmlns="" xmlns:a16="http://schemas.microsoft.com/office/drawing/2014/main" val="996226305"/>
                    </a:ext>
                  </a:extLst>
                </a:gridCol>
                <a:gridCol w="1468582">
                  <a:extLst>
                    <a:ext uri="{9D8B030D-6E8A-4147-A177-3AD203B41FA5}">
                      <a16:colId xmlns="" xmlns:a16="http://schemas.microsoft.com/office/drawing/2014/main" val="781830487"/>
                    </a:ext>
                  </a:extLst>
                </a:gridCol>
                <a:gridCol w="1598613">
                  <a:extLst>
                    <a:ext uri="{9D8B030D-6E8A-4147-A177-3AD203B41FA5}">
                      <a16:colId xmlns="" xmlns:a16="http://schemas.microsoft.com/office/drawing/2014/main" val="3708527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Младенческая группа от 2 месяцев до 1 года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Группа раннего возраста от 1 года до 2 лет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Первая младшая группа от 2 до 3 лет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Вторая младшая группа от 3 до 4 лет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Средняя группа от</a:t>
                      </a:r>
                      <a:r>
                        <a:rPr lang="ru-RU" sz="1600" baseline="0" dirty="0" smtClean="0"/>
                        <a:t> 4 до 5 лет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Старшая группа от 5 до 6 лет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Подготовительная к школе группа от 6 до 7 лет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29985217"/>
                  </a:ext>
                </a:extLst>
              </a:tr>
              <a:tr h="432262">
                <a:tc>
                  <a:txBody>
                    <a:bodyPr/>
                    <a:lstStyle/>
                    <a:p>
                      <a:pPr algn="ctr"/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18.1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18.2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18.3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18.4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/>
                        </a:rPr>
                        <a:t>18.5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/>
                        </a:rPr>
                        <a:t>18.6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9"/>
                        </a:rPr>
                        <a:t>18.7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70771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41752235"/>
                  </a:ext>
                </a:extLst>
              </a:tr>
            </a:tbl>
          </a:graphicData>
        </a:graphic>
      </p:graphicFrame>
      <p:pic>
        <p:nvPicPr>
          <p:cNvPr id="48" name="Рисунок 47"/>
          <p:cNvPicPr/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4122218"/>
            <a:ext cx="1179513" cy="1087091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Рисунок 48"/>
          <p:cNvPicPr/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912" y="4122218"/>
            <a:ext cx="1057231" cy="10870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Рисунок 49"/>
          <p:cNvPicPr/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642" y="4122218"/>
            <a:ext cx="1048387" cy="10870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Рисунок 50"/>
          <p:cNvPicPr/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885" y="4122218"/>
            <a:ext cx="1129801" cy="10870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Рисунок 51"/>
          <p:cNvPicPr/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542" y="4122218"/>
            <a:ext cx="970144" cy="10870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Рисунок 52"/>
          <p:cNvPicPr/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3170" y="4122217"/>
            <a:ext cx="984659" cy="10870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Рисунок 53"/>
          <p:cNvPicPr/>
          <p:nvPr/>
        </p:nvPicPr>
        <p:blipFill>
          <a:blip r:embed="rId1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7540" y="4122218"/>
            <a:ext cx="1069431" cy="10870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47753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Познавательное  развитие</a:t>
            </a:r>
            <a:endParaRPr lang="ru-RU" b="1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307234733"/>
              </p:ext>
            </p:extLst>
          </p:nvPr>
        </p:nvGraphicFramePr>
        <p:xfrm>
          <a:off x="610090" y="2018146"/>
          <a:ext cx="10945812" cy="35107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3235">
                  <a:extLst>
                    <a:ext uri="{9D8B030D-6E8A-4147-A177-3AD203B41FA5}">
                      <a16:colId xmlns="" xmlns:a16="http://schemas.microsoft.com/office/drawing/2014/main" val="275874523"/>
                    </a:ext>
                  </a:extLst>
                </a:gridCol>
                <a:gridCol w="1440873">
                  <a:extLst>
                    <a:ext uri="{9D8B030D-6E8A-4147-A177-3AD203B41FA5}">
                      <a16:colId xmlns="" xmlns:a16="http://schemas.microsoft.com/office/drawing/2014/main" val="2749823163"/>
                    </a:ext>
                  </a:extLst>
                </a:gridCol>
                <a:gridCol w="1593273">
                  <a:extLst>
                    <a:ext uri="{9D8B030D-6E8A-4147-A177-3AD203B41FA5}">
                      <a16:colId xmlns="" xmlns:a16="http://schemas.microsoft.com/office/drawing/2014/main" val="3115987598"/>
                    </a:ext>
                  </a:extLst>
                </a:gridCol>
                <a:gridCol w="1690254">
                  <a:extLst>
                    <a:ext uri="{9D8B030D-6E8A-4147-A177-3AD203B41FA5}">
                      <a16:colId xmlns="" xmlns:a16="http://schemas.microsoft.com/office/drawing/2014/main" val="490089"/>
                    </a:ext>
                  </a:extLst>
                </a:gridCol>
                <a:gridCol w="1620982">
                  <a:extLst>
                    <a:ext uri="{9D8B030D-6E8A-4147-A177-3AD203B41FA5}">
                      <a16:colId xmlns="" xmlns:a16="http://schemas.microsoft.com/office/drawing/2014/main" val="996226305"/>
                    </a:ext>
                  </a:extLst>
                </a:gridCol>
                <a:gridCol w="1468582">
                  <a:extLst>
                    <a:ext uri="{9D8B030D-6E8A-4147-A177-3AD203B41FA5}">
                      <a16:colId xmlns="" xmlns:a16="http://schemas.microsoft.com/office/drawing/2014/main" val="781830487"/>
                    </a:ext>
                  </a:extLst>
                </a:gridCol>
                <a:gridCol w="1598613">
                  <a:extLst>
                    <a:ext uri="{9D8B030D-6E8A-4147-A177-3AD203B41FA5}">
                      <a16:colId xmlns="" xmlns:a16="http://schemas.microsoft.com/office/drawing/2014/main" val="3708527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Младенческая группа от 2 месяцев до 1 года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Группа раннего возраста от 1 года до 2 лет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Первая младшая группа от 2 до 3 лет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Вторая младшая группа от 3 до 4 лет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Средняя группа от</a:t>
                      </a:r>
                      <a:r>
                        <a:rPr lang="ru-RU" sz="1600" baseline="0" dirty="0" smtClean="0"/>
                        <a:t> 4 до 5 лет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Старшая группа от 5 до 6 лет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Подготовительная к школе группа от 6 до 7 лет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29985217"/>
                  </a:ext>
                </a:extLst>
              </a:tr>
              <a:tr h="432262">
                <a:tc>
                  <a:txBody>
                    <a:bodyPr/>
                    <a:lstStyle/>
                    <a:p>
                      <a:pPr algn="ctr"/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19.1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19.2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19.3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19.4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19.5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/>
                        </a:rPr>
                        <a:t>19.6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/>
                        </a:rPr>
                        <a:t>19.7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70771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41752235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/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90" y="4149925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143" y="4149925"/>
            <a:ext cx="1059542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/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3738" y="4149925"/>
            <a:ext cx="1065976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/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051" y="4149925"/>
            <a:ext cx="1082435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/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768" y="4149925"/>
            <a:ext cx="1035689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/>
          <p:cNvPicPr/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4428" y="4149925"/>
            <a:ext cx="1057229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/>
          <p:cNvPicPr/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3655" y="4149925"/>
            <a:ext cx="1011374" cy="108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029691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Речевое развитие</a:t>
            </a:r>
            <a:endParaRPr lang="ru-RU" b="1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167150896"/>
              </p:ext>
            </p:extLst>
          </p:nvPr>
        </p:nvGraphicFramePr>
        <p:xfrm>
          <a:off x="406401" y="2119746"/>
          <a:ext cx="10945812" cy="3718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3235">
                  <a:extLst>
                    <a:ext uri="{9D8B030D-6E8A-4147-A177-3AD203B41FA5}">
                      <a16:colId xmlns="" xmlns:a16="http://schemas.microsoft.com/office/drawing/2014/main" val="275874523"/>
                    </a:ext>
                  </a:extLst>
                </a:gridCol>
                <a:gridCol w="1440873">
                  <a:extLst>
                    <a:ext uri="{9D8B030D-6E8A-4147-A177-3AD203B41FA5}">
                      <a16:colId xmlns="" xmlns:a16="http://schemas.microsoft.com/office/drawing/2014/main" val="2749823163"/>
                    </a:ext>
                  </a:extLst>
                </a:gridCol>
                <a:gridCol w="1593273">
                  <a:extLst>
                    <a:ext uri="{9D8B030D-6E8A-4147-A177-3AD203B41FA5}">
                      <a16:colId xmlns="" xmlns:a16="http://schemas.microsoft.com/office/drawing/2014/main" val="3115987598"/>
                    </a:ext>
                  </a:extLst>
                </a:gridCol>
                <a:gridCol w="1690254">
                  <a:extLst>
                    <a:ext uri="{9D8B030D-6E8A-4147-A177-3AD203B41FA5}">
                      <a16:colId xmlns="" xmlns:a16="http://schemas.microsoft.com/office/drawing/2014/main" val="490089"/>
                    </a:ext>
                  </a:extLst>
                </a:gridCol>
                <a:gridCol w="1620982">
                  <a:extLst>
                    <a:ext uri="{9D8B030D-6E8A-4147-A177-3AD203B41FA5}">
                      <a16:colId xmlns="" xmlns:a16="http://schemas.microsoft.com/office/drawing/2014/main" val="996226305"/>
                    </a:ext>
                  </a:extLst>
                </a:gridCol>
                <a:gridCol w="1468582">
                  <a:extLst>
                    <a:ext uri="{9D8B030D-6E8A-4147-A177-3AD203B41FA5}">
                      <a16:colId xmlns="" xmlns:a16="http://schemas.microsoft.com/office/drawing/2014/main" val="781830487"/>
                    </a:ext>
                  </a:extLst>
                </a:gridCol>
                <a:gridCol w="1598613">
                  <a:extLst>
                    <a:ext uri="{9D8B030D-6E8A-4147-A177-3AD203B41FA5}">
                      <a16:colId xmlns="" xmlns:a16="http://schemas.microsoft.com/office/drawing/2014/main" val="3708527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Младенческая группа от 2 месяцев до 1 года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Группа раннего возраста от 1 года до 2 лет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Первая младшая группа от 2 до 3 лет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Вторая младшая группа от 3 до 4 лет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Средняя группа от</a:t>
                      </a:r>
                      <a:r>
                        <a:rPr lang="ru-RU" sz="1600" baseline="0" dirty="0" smtClean="0"/>
                        <a:t> 4 до 5 лет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Старшая группа от 5 до 6 лет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Подготовительная к школе группа от 6 до 7 лет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29985217"/>
                  </a:ext>
                </a:extLst>
              </a:tr>
              <a:tr h="432262">
                <a:tc>
                  <a:txBody>
                    <a:bodyPr/>
                    <a:lstStyle/>
                    <a:p>
                      <a:pPr algn="ctr"/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20.1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20.2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20.3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20.4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20.5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/>
                        </a:rPr>
                        <a:t>20.6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/>
                        </a:rPr>
                        <a:t>20.7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70771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41752235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/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215" y="4128815"/>
            <a:ext cx="1172528" cy="1168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399" y="4137319"/>
            <a:ext cx="1115287" cy="11603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/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342" y="4137319"/>
            <a:ext cx="1129801" cy="116039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/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799" y="4137319"/>
            <a:ext cx="1158830" cy="116039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/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795" y="4137319"/>
            <a:ext cx="1178519" cy="11603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/>
          <p:cNvPicPr/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3480" y="4258627"/>
            <a:ext cx="1018863" cy="1039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/>
          <p:cNvPicPr/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6509" y="4258627"/>
            <a:ext cx="1018862" cy="10390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96565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Художественно-эстетическое развитие</a:t>
            </a:r>
            <a:endParaRPr lang="ru-RU" b="1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339974548"/>
              </p:ext>
            </p:extLst>
          </p:nvPr>
        </p:nvGraphicFramePr>
        <p:xfrm>
          <a:off x="558800" y="1905000"/>
          <a:ext cx="10945812" cy="3718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3235">
                  <a:extLst>
                    <a:ext uri="{9D8B030D-6E8A-4147-A177-3AD203B41FA5}">
                      <a16:colId xmlns="" xmlns:a16="http://schemas.microsoft.com/office/drawing/2014/main" val="275874523"/>
                    </a:ext>
                  </a:extLst>
                </a:gridCol>
                <a:gridCol w="1440873">
                  <a:extLst>
                    <a:ext uri="{9D8B030D-6E8A-4147-A177-3AD203B41FA5}">
                      <a16:colId xmlns="" xmlns:a16="http://schemas.microsoft.com/office/drawing/2014/main" val="2749823163"/>
                    </a:ext>
                  </a:extLst>
                </a:gridCol>
                <a:gridCol w="1593273">
                  <a:extLst>
                    <a:ext uri="{9D8B030D-6E8A-4147-A177-3AD203B41FA5}">
                      <a16:colId xmlns="" xmlns:a16="http://schemas.microsoft.com/office/drawing/2014/main" val="3115987598"/>
                    </a:ext>
                  </a:extLst>
                </a:gridCol>
                <a:gridCol w="1690254">
                  <a:extLst>
                    <a:ext uri="{9D8B030D-6E8A-4147-A177-3AD203B41FA5}">
                      <a16:colId xmlns="" xmlns:a16="http://schemas.microsoft.com/office/drawing/2014/main" val="490089"/>
                    </a:ext>
                  </a:extLst>
                </a:gridCol>
                <a:gridCol w="1620982">
                  <a:extLst>
                    <a:ext uri="{9D8B030D-6E8A-4147-A177-3AD203B41FA5}">
                      <a16:colId xmlns="" xmlns:a16="http://schemas.microsoft.com/office/drawing/2014/main" val="996226305"/>
                    </a:ext>
                  </a:extLst>
                </a:gridCol>
                <a:gridCol w="1468582">
                  <a:extLst>
                    <a:ext uri="{9D8B030D-6E8A-4147-A177-3AD203B41FA5}">
                      <a16:colId xmlns="" xmlns:a16="http://schemas.microsoft.com/office/drawing/2014/main" val="781830487"/>
                    </a:ext>
                  </a:extLst>
                </a:gridCol>
                <a:gridCol w="1598613">
                  <a:extLst>
                    <a:ext uri="{9D8B030D-6E8A-4147-A177-3AD203B41FA5}">
                      <a16:colId xmlns="" xmlns:a16="http://schemas.microsoft.com/office/drawing/2014/main" val="3708527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Младенческая группа от 2 месяцев до 1 года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Группа раннего возраста от 1 года до 2 лет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Первая младшая группа от 2 до 3 лет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Вторая младшая группа от 3 до 4 лет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Средняя группа от</a:t>
                      </a:r>
                      <a:r>
                        <a:rPr lang="ru-RU" sz="1600" baseline="0" dirty="0" smtClean="0"/>
                        <a:t> 4 до 5 лет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Старшая группа от 5 до 6 лет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Подготовительная к школе группа от 6 до 7 лет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29985217"/>
                  </a:ext>
                </a:extLst>
              </a:tr>
              <a:tr h="432262">
                <a:tc>
                  <a:txBody>
                    <a:bodyPr/>
                    <a:lstStyle/>
                    <a:p>
                      <a:pPr algn="ctr"/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21.1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21.2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21.3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21.4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21.5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/>
                        </a:rPr>
                        <a:t>21.6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/>
                        </a:rPr>
                        <a:t>21.7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7077167"/>
                  </a:ext>
                </a:extLst>
              </a:tr>
              <a:tr h="1633648"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41752235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/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00" y="4128815"/>
            <a:ext cx="1128986" cy="106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914" y="4128815"/>
            <a:ext cx="1042715" cy="106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/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1857" y="4128815"/>
            <a:ext cx="1057229" cy="106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/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143" y="4128815"/>
            <a:ext cx="1030514" cy="106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/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109" y="4128815"/>
            <a:ext cx="972457" cy="106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/>
          <p:cNvPicPr/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1019" y="4128814"/>
            <a:ext cx="1110638" cy="106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/>
          <p:cNvPicPr/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8671" y="4128815"/>
            <a:ext cx="1056358" cy="10672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60863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Физическое развитие</a:t>
            </a:r>
            <a:endParaRPr lang="ru-RU" b="1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129048499"/>
              </p:ext>
            </p:extLst>
          </p:nvPr>
        </p:nvGraphicFramePr>
        <p:xfrm>
          <a:off x="406401" y="2119746"/>
          <a:ext cx="10945812" cy="3718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3235">
                  <a:extLst>
                    <a:ext uri="{9D8B030D-6E8A-4147-A177-3AD203B41FA5}">
                      <a16:colId xmlns="" xmlns:a16="http://schemas.microsoft.com/office/drawing/2014/main" val="275874523"/>
                    </a:ext>
                  </a:extLst>
                </a:gridCol>
                <a:gridCol w="1440873">
                  <a:extLst>
                    <a:ext uri="{9D8B030D-6E8A-4147-A177-3AD203B41FA5}">
                      <a16:colId xmlns="" xmlns:a16="http://schemas.microsoft.com/office/drawing/2014/main" val="2749823163"/>
                    </a:ext>
                  </a:extLst>
                </a:gridCol>
                <a:gridCol w="1593273">
                  <a:extLst>
                    <a:ext uri="{9D8B030D-6E8A-4147-A177-3AD203B41FA5}">
                      <a16:colId xmlns="" xmlns:a16="http://schemas.microsoft.com/office/drawing/2014/main" val="3115987598"/>
                    </a:ext>
                  </a:extLst>
                </a:gridCol>
                <a:gridCol w="1690254">
                  <a:extLst>
                    <a:ext uri="{9D8B030D-6E8A-4147-A177-3AD203B41FA5}">
                      <a16:colId xmlns="" xmlns:a16="http://schemas.microsoft.com/office/drawing/2014/main" val="490089"/>
                    </a:ext>
                  </a:extLst>
                </a:gridCol>
                <a:gridCol w="1620982">
                  <a:extLst>
                    <a:ext uri="{9D8B030D-6E8A-4147-A177-3AD203B41FA5}">
                      <a16:colId xmlns="" xmlns:a16="http://schemas.microsoft.com/office/drawing/2014/main" val="996226305"/>
                    </a:ext>
                  </a:extLst>
                </a:gridCol>
                <a:gridCol w="1468582">
                  <a:extLst>
                    <a:ext uri="{9D8B030D-6E8A-4147-A177-3AD203B41FA5}">
                      <a16:colId xmlns="" xmlns:a16="http://schemas.microsoft.com/office/drawing/2014/main" val="781830487"/>
                    </a:ext>
                  </a:extLst>
                </a:gridCol>
                <a:gridCol w="1598613">
                  <a:extLst>
                    <a:ext uri="{9D8B030D-6E8A-4147-A177-3AD203B41FA5}">
                      <a16:colId xmlns="" xmlns:a16="http://schemas.microsoft.com/office/drawing/2014/main" val="3708527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Младенческая группа от 2 месяцев до 1 года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Группа раннего возраста от 1 года до 2 лет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Первая младшая группа от 2 до 3 лет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Вторая младшая группа от 3 до 4 лет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Средняя группа от</a:t>
                      </a:r>
                      <a:r>
                        <a:rPr lang="ru-RU" sz="1600" baseline="0" dirty="0" smtClean="0"/>
                        <a:t> 4 до 5 лет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Старшая группа от 5 до 6 лет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Подготовительная к школе группа от 6 до 7 лет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29985217"/>
                  </a:ext>
                </a:extLst>
              </a:tr>
              <a:tr h="432262">
                <a:tc>
                  <a:txBody>
                    <a:bodyPr/>
                    <a:lstStyle/>
                    <a:p>
                      <a:pPr algn="ctr"/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22.1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22.2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22.3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22.4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22.5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/>
                        </a:rPr>
                        <a:t>22.6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/>
                        </a:rPr>
                        <a:t>22.7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70771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41752235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/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53" y="4250545"/>
            <a:ext cx="1172528" cy="1082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615" y="4250544"/>
            <a:ext cx="1132620" cy="1082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/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569" y="4269683"/>
            <a:ext cx="1162488" cy="1063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/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24" y="4269683"/>
            <a:ext cx="1074890" cy="1063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/>
          <p:cNvPicPr/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9909" y="4269683"/>
            <a:ext cx="1002319" cy="1063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/>
          <p:cNvPicPr/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2197" y="4269683"/>
            <a:ext cx="970145" cy="1063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/>
          <p:cNvPicPr/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8141" y="4269683"/>
            <a:ext cx="955630" cy="10638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970586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814277582"/>
              </p:ext>
            </p:extLst>
          </p:nvPr>
        </p:nvGraphicFramePr>
        <p:xfrm>
          <a:off x="827314" y="1799770"/>
          <a:ext cx="10842171" cy="33818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10178">
                  <a:extLst>
                    <a:ext uri="{9D8B030D-6E8A-4147-A177-3AD203B41FA5}">
                      <a16:colId xmlns="" xmlns:a16="http://schemas.microsoft.com/office/drawing/2014/main" val="2441764647"/>
                    </a:ext>
                  </a:extLst>
                </a:gridCol>
                <a:gridCol w="4521805">
                  <a:extLst>
                    <a:ext uri="{9D8B030D-6E8A-4147-A177-3AD203B41FA5}">
                      <a16:colId xmlns="" xmlns:a16="http://schemas.microsoft.com/office/drawing/2014/main" val="1154480405"/>
                    </a:ext>
                  </a:extLst>
                </a:gridCol>
                <a:gridCol w="4210188">
                  <a:extLst>
                    <a:ext uri="{9D8B030D-6E8A-4147-A177-3AD203B41FA5}">
                      <a16:colId xmlns="" xmlns:a16="http://schemas.microsoft.com/office/drawing/2014/main" val="1921602828"/>
                    </a:ext>
                  </a:extLst>
                </a:gridCol>
              </a:tblGrid>
              <a:tr h="338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</a:rPr>
                        <a:t>Направление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69" marR="203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</a:rPr>
                        <a:t>Содержание деятельности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69" marR="203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</a:rPr>
                        <a:t>Инструментарий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69" marR="20369" marT="0" marB="0"/>
                </a:tc>
                <a:extLst>
                  <a:ext uri="{0D108BD9-81ED-4DB2-BD59-A6C34878D82A}">
                    <a16:rowId xmlns="" xmlns:a16="http://schemas.microsoft.com/office/drawing/2014/main" val="1026196626"/>
                  </a:ext>
                </a:extLst>
              </a:tr>
              <a:tr h="30436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</a:rPr>
                        <a:t>1.Диагностико -аналитическое направление 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69" marR="2036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</a:rPr>
                        <a:t>Получение  и анализ данных о семье каждого обучающегося, её запросах в отношении охраны здоровья и развития ребёнка;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</a:rPr>
                        <a:t>Об  уровне психолого-педагогической компетентности родителей (законных представителей);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</a:rPr>
                        <a:t>А  также планирование работы с семьей с учётом результатов проведенного анализа;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</a:rPr>
                        <a:t> Согласование  воспитательных задач;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69" marR="2036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</a:rPr>
                        <a:t>Опросы , социологические срезы, индивидуальные блокноты, "почтовый ящик", педагогические беседы с родителями (законными представителями); дни (недели) открытых дверей, открытые просмотры занятий и других видов деятельности детей;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69" marR="20369" marT="0" marB="0"/>
                </a:tc>
                <a:extLst>
                  <a:ext uri="{0D108BD9-81ED-4DB2-BD59-A6C34878D82A}">
                    <a16:rowId xmlns="" xmlns:a16="http://schemas.microsoft.com/office/drawing/2014/main" val="3480901405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045606" y="624110"/>
            <a:ext cx="81143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Особенности взаимодействия педагогического коллектива с семьями обучающихся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340145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00570343"/>
              </p:ext>
            </p:extLst>
          </p:nvPr>
        </p:nvGraphicFramePr>
        <p:xfrm>
          <a:off x="525695" y="2133600"/>
          <a:ext cx="11442926" cy="38808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86275">
                  <a:extLst>
                    <a:ext uri="{9D8B030D-6E8A-4147-A177-3AD203B41FA5}">
                      <a16:colId xmlns="" xmlns:a16="http://schemas.microsoft.com/office/drawing/2014/main" val="436376633"/>
                    </a:ext>
                  </a:extLst>
                </a:gridCol>
                <a:gridCol w="4431005">
                  <a:extLst>
                    <a:ext uri="{9D8B030D-6E8A-4147-A177-3AD203B41FA5}">
                      <a16:colId xmlns="" xmlns:a16="http://schemas.microsoft.com/office/drawing/2014/main" val="4061728040"/>
                    </a:ext>
                  </a:extLst>
                </a:gridCol>
                <a:gridCol w="4125646">
                  <a:extLst>
                    <a:ext uri="{9D8B030D-6E8A-4147-A177-3AD203B41FA5}">
                      <a16:colId xmlns="" xmlns:a16="http://schemas.microsoft.com/office/drawing/2014/main" val="390342918"/>
                    </a:ext>
                  </a:extLst>
                </a:gridCol>
              </a:tblGrid>
              <a:tr h="21093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</a:rPr>
                        <a:t>2. Просветительское направление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</a:rPr>
                        <a:t> 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69" marR="2036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solidFill>
                            <a:srgbClr val="002060"/>
                          </a:solidFill>
                          <a:effectLst/>
                        </a:rPr>
                        <a:t>Просвещение  родителей (законных представителей) по вопросам особенностей психофизиологического и психического развития детей младенческого, раннего и дошкольного возрастов;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solidFill>
                            <a:srgbClr val="002060"/>
                          </a:solidFill>
                          <a:effectLst/>
                        </a:rPr>
                        <a:t>Выбора  эффективных методов обучения и воспитания детей определенного возраста;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solidFill>
                            <a:srgbClr val="002060"/>
                          </a:solidFill>
                          <a:effectLst/>
                        </a:rPr>
                        <a:t>Ознакомление  с актуальной информацией о государственной политике в области ДО, включая информирование о мерах господдержки семьям с детьми дошкольного возраста;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solidFill>
                            <a:srgbClr val="002060"/>
                          </a:solidFill>
                          <a:effectLst/>
                        </a:rPr>
                        <a:t>Информирование  об особенностях реализуемой в ДОУ образовательной программы;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solidFill>
                            <a:srgbClr val="002060"/>
                          </a:solidFill>
                          <a:effectLst/>
                        </a:rPr>
                        <a:t>Условиях  пребывания ребёнка в группе ДОУ;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solidFill>
                            <a:srgbClr val="002060"/>
                          </a:solidFill>
                          <a:effectLst/>
                        </a:rPr>
                        <a:t>Содержании  и методах образовательной работы с детьми;</a:t>
                      </a:r>
                      <a:endParaRPr lang="ru-RU" sz="14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69" marR="20369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solidFill>
                            <a:srgbClr val="002060"/>
                          </a:solidFill>
                          <a:effectLst/>
                        </a:rPr>
                        <a:t>Групповые  родительские собрания, конференции, круглые столы, семинары-практикумы, тренинги и ролевые игры, консультации, педагогические гостиные, родительские клубы и другое; информационные проспекты, стенды, ширмы, папки-передвижки для родителей ;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solidFill>
                            <a:srgbClr val="002060"/>
                          </a:solidFill>
                          <a:effectLst/>
                        </a:rPr>
                        <a:t>Журналы  и газеты, издаваемые ДОО для родителей , педагогические библиотеки для родителей (законных представителей); сайты ДОУ и социальные группы в сети Интернет; </a:t>
                      </a:r>
                      <a:r>
                        <a:rPr lang="ru-RU" sz="1400" kern="100" dirty="0" err="1">
                          <a:solidFill>
                            <a:srgbClr val="002060"/>
                          </a:solidFill>
                          <a:effectLst/>
                        </a:rPr>
                        <a:t>медиарепортажи</a:t>
                      </a:r>
                      <a:r>
                        <a:rPr lang="ru-RU" sz="1400" kern="100" dirty="0">
                          <a:solidFill>
                            <a:srgbClr val="002060"/>
                          </a:solidFill>
                          <a:effectLst/>
                        </a:rPr>
                        <a:t> и интервью; фотографии, выставки детских работ, совместных работ родителей (законных представителей) и детей. Включают также и досуговую форму - совместные праздники и вечера, семейные спортивные и тематические мероприятия, тематические досуги, знакомство с семейными традициями и другое </a:t>
                      </a:r>
                      <a:endParaRPr lang="ru-RU" sz="14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69" marR="20369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13466359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7257397"/>
              </p:ext>
            </p:extLst>
          </p:nvPr>
        </p:nvGraphicFramePr>
        <p:xfrm>
          <a:off x="525696" y="1795416"/>
          <a:ext cx="11477619" cy="3381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12590">
                  <a:extLst>
                    <a:ext uri="{9D8B030D-6E8A-4147-A177-3AD203B41FA5}">
                      <a16:colId xmlns="" xmlns:a16="http://schemas.microsoft.com/office/drawing/2014/main" val="1612058178"/>
                    </a:ext>
                  </a:extLst>
                </a:gridCol>
                <a:gridCol w="4484914">
                  <a:extLst>
                    <a:ext uri="{9D8B030D-6E8A-4147-A177-3AD203B41FA5}">
                      <a16:colId xmlns="" xmlns:a16="http://schemas.microsoft.com/office/drawing/2014/main" val="4201541825"/>
                    </a:ext>
                  </a:extLst>
                </a:gridCol>
                <a:gridCol w="4180115">
                  <a:extLst>
                    <a:ext uri="{9D8B030D-6E8A-4147-A177-3AD203B41FA5}">
                      <a16:colId xmlns="" xmlns:a16="http://schemas.microsoft.com/office/drawing/2014/main" val="3299784024"/>
                    </a:ext>
                  </a:extLst>
                </a:gridCol>
              </a:tblGrid>
              <a:tr h="338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</a:rPr>
                        <a:t>Направление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69" marR="203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</a:rPr>
                        <a:t>Содержание деятельности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69" marR="203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</a:rPr>
                        <a:t>Инструментарий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69" marR="20369" marT="0" marB="0"/>
                </a:tc>
                <a:extLst>
                  <a:ext uri="{0D108BD9-81ED-4DB2-BD59-A6C34878D82A}">
                    <a16:rowId xmlns="" xmlns:a16="http://schemas.microsoft.com/office/drawing/2014/main" val="3814517737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045606" y="624110"/>
            <a:ext cx="81143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Особенности взаимодействия педагогического коллектива с семьями обучающихся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1460436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444936636"/>
              </p:ext>
            </p:extLst>
          </p:nvPr>
        </p:nvGraphicFramePr>
        <p:xfrm>
          <a:off x="880156" y="2481943"/>
          <a:ext cx="10624456" cy="31959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7805">
                  <a:extLst>
                    <a:ext uri="{9D8B030D-6E8A-4147-A177-3AD203B41FA5}">
                      <a16:colId xmlns="" xmlns:a16="http://schemas.microsoft.com/office/drawing/2014/main" val="1057009238"/>
                    </a:ext>
                  </a:extLst>
                </a:gridCol>
                <a:gridCol w="4431005">
                  <a:extLst>
                    <a:ext uri="{9D8B030D-6E8A-4147-A177-3AD203B41FA5}">
                      <a16:colId xmlns="" xmlns:a16="http://schemas.microsoft.com/office/drawing/2014/main" val="2652330537"/>
                    </a:ext>
                  </a:extLst>
                </a:gridCol>
                <a:gridCol w="4125646">
                  <a:extLst>
                    <a:ext uri="{9D8B030D-6E8A-4147-A177-3AD203B41FA5}">
                      <a16:colId xmlns="" xmlns:a16="http://schemas.microsoft.com/office/drawing/2014/main" val="2201568675"/>
                    </a:ext>
                  </a:extLst>
                </a:gridCol>
              </a:tblGrid>
              <a:tr h="17326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</a:rPr>
                        <a:t>3.Консультационное направление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</a:rPr>
                        <a:t> 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69" marR="2036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solidFill>
                            <a:srgbClr val="002060"/>
                          </a:solidFill>
                          <a:effectLst/>
                        </a:rPr>
                        <a:t>Консультирование  родителей (законных представителей) по вопросам их взаимодействия с ребёнком, преодоления возникающих проблем воспитания и обучения детей, в том числе с ООП в условиях семьи;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solidFill>
                            <a:srgbClr val="002060"/>
                          </a:solidFill>
                          <a:effectLst/>
                        </a:rPr>
                        <a:t>Особенностей  поведения и взаимодействия ребёнка со сверстниками и педагогом;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solidFill>
                            <a:srgbClr val="002060"/>
                          </a:solidFill>
                          <a:effectLst/>
                        </a:rPr>
                        <a:t>Возникающих  проблемных ситуациях;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solidFill>
                            <a:srgbClr val="002060"/>
                          </a:solidFill>
                          <a:effectLst/>
                        </a:rPr>
                        <a:t>Способам  воспитания и построения продуктивного взаимодействия с детьми младенческого, раннего и дошкольного возрастов;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solidFill>
                            <a:srgbClr val="002060"/>
                          </a:solidFill>
                          <a:effectLst/>
                        </a:rPr>
                        <a:t>Способам  организации и участия в детских деятельностях, образовательном процессе и другому.</a:t>
                      </a:r>
                      <a:endParaRPr lang="ru-RU" sz="14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69" marR="20369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solidFill>
                            <a:srgbClr val="002060"/>
                          </a:solidFill>
                          <a:effectLst/>
                        </a:rPr>
                        <a:t>Специально  разработанные (подобранные) дидактические материалы для организации совместной деятельности родителей с детьми в семейных условиях в соответствии с образовательными задачами, реализуемыми в ДОУ. Эти материалы должны сопровождаться подробными инструкциями по их использованию и рекомендациями по построению взаимодействия с ребёнком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solidFill>
                            <a:srgbClr val="002060"/>
                          </a:solidFill>
                          <a:effectLst/>
                        </a:rPr>
                        <a:t>Использовать  воспитательный потенциал семьи для решения образовательных задач, привлекая родителей (законных представителей) к участию в образовательных мероприятиях, направленных на решение познавательных и воспитательных задач.</a:t>
                      </a:r>
                      <a:endParaRPr lang="ru-RU" sz="14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69" marR="20369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00556737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64969476"/>
              </p:ext>
            </p:extLst>
          </p:nvPr>
        </p:nvGraphicFramePr>
        <p:xfrm>
          <a:off x="880157" y="2143759"/>
          <a:ext cx="10624456" cy="3381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6243">
                  <a:extLst>
                    <a:ext uri="{9D8B030D-6E8A-4147-A177-3AD203B41FA5}">
                      <a16:colId xmlns="" xmlns:a16="http://schemas.microsoft.com/office/drawing/2014/main" val="1612058178"/>
                    </a:ext>
                  </a:extLst>
                </a:gridCol>
                <a:gridCol w="4688817">
                  <a:extLst>
                    <a:ext uri="{9D8B030D-6E8A-4147-A177-3AD203B41FA5}">
                      <a16:colId xmlns="" xmlns:a16="http://schemas.microsoft.com/office/drawing/2014/main" val="4201541825"/>
                    </a:ext>
                  </a:extLst>
                </a:gridCol>
                <a:gridCol w="3869396">
                  <a:extLst>
                    <a:ext uri="{9D8B030D-6E8A-4147-A177-3AD203B41FA5}">
                      <a16:colId xmlns="" xmlns:a16="http://schemas.microsoft.com/office/drawing/2014/main" val="3299784024"/>
                    </a:ext>
                  </a:extLst>
                </a:gridCol>
              </a:tblGrid>
              <a:tr h="338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</a:rPr>
                        <a:t>Направление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69" marR="203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</a:rPr>
                        <a:t>Содержание деятельности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69" marR="203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</a:rPr>
                        <a:t>Инструментарий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369" marR="20369" marT="0" marB="0"/>
                </a:tc>
                <a:extLst>
                  <a:ext uri="{0D108BD9-81ED-4DB2-BD59-A6C34878D82A}">
                    <a16:rowId xmlns="" xmlns:a16="http://schemas.microsoft.com/office/drawing/2014/main" val="3814517737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045606" y="624110"/>
            <a:ext cx="81143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Особенности взаимодействия педагогического коллектива с семьями обучающихся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45374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/>
              <a:t>Образовательная программа дошкольного образования МАДОУ «Детский сад </a:t>
            </a:r>
            <a:r>
              <a:rPr lang="ru-RU" sz="2800" b="1" smtClean="0"/>
              <a:t>№ </a:t>
            </a:r>
            <a:r>
              <a:rPr lang="en-US" sz="2800" b="1" smtClean="0"/>
              <a:t>298</a:t>
            </a:r>
            <a:r>
              <a:rPr lang="ru-RU" sz="2800" b="1" smtClean="0"/>
              <a:t>» </a:t>
            </a:r>
            <a:r>
              <a:rPr lang="ru-RU" sz="2800" b="1" dirty="0" smtClean="0"/>
              <a:t>разработана в соответствии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4" name="Стрелка вниз 3"/>
          <p:cNvSpPr/>
          <p:nvPr/>
        </p:nvSpPr>
        <p:spPr>
          <a:xfrm>
            <a:off x="2078182" y="2113586"/>
            <a:ext cx="2535382" cy="1233055"/>
          </a:xfrm>
          <a:prstGeom prst="down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6761018" y="2113586"/>
            <a:ext cx="2535382" cy="1233055"/>
          </a:xfrm>
          <a:prstGeom prst="down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841665" y="3346641"/>
            <a:ext cx="5008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Федеральный государственный образовательный стандарт дошкольного образования (утвержден приказом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России от 17 октября 2013 г. № 1155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,);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855" y="4894103"/>
            <a:ext cx="1771844" cy="17718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108" y="4894103"/>
            <a:ext cx="1766455" cy="176645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393871" y="3277766"/>
            <a:ext cx="45027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Федеральная образовательная программа дошкольного образования (утверждена приказом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России от 25 ноября 2022 г. № 1028</a:t>
            </a:r>
          </a:p>
        </p:txBody>
      </p:sp>
    </p:spTree>
    <p:extLst>
      <p:ext uri="{BB962C8B-B14F-4D97-AF65-F5344CB8AC3E}">
        <p14:creationId xmlns="" xmlns:p14="http://schemas.microsoft.com/office/powerpoint/2010/main" val="312686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2172" y="1233713"/>
            <a:ext cx="10827656" cy="4339771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Программа  состоит их обязательной части и части, формируемой участниками образовательных отношений. Обязательная часть программы соответствует ФОП ДО и составляет  не менее 60% от общего объема Программы. Часть, формируемая участниками образовательных отношений, составляет не более 40%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 Вариативная часть Программы разработана в соответствии с Региональной программой дошкольного образования «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300" b="1" dirty="0" err="1" smtClean="0">
                <a:latin typeface="Times New Roman" pitchFamily="18" charset="0"/>
                <a:cs typeface="Times New Roman" pitchFamily="18" charset="0"/>
              </a:rPr>
              <a:t>Ө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енеч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 - «Радость познания» под ред.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Шаеховой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Р.К., 2016г.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Вариативная часть отражает этнокультурную ситуацию, специфику национальных, культурных, климатических, материально-технических, социальных условий, в которых решаются педагогические задачи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Вариативная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часть программы реализуется на двух государственных языках РТ. С целью эффективного обучения родному (татарскому) языку используются УМК «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телде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сөйлешебез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 (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Хазратова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Ф.В.), для обучения русскоязычных детей татарскому языку - УМК «Говорим по-татарски» (автор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Зарипова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З.М.).</a:t>
            </a:r>
          </a:p>
        </p:txBody>
      </p:sp>
    </p:spTree>
    <p:extLst>
      <p:ext uri="{BB962C8B-B14F-4D97-AF65-F5344CB8AC3E}">
        <p14:creationId xmlns="" xmlns:p14="http://schemas.microsoft.com/office/powerpoint/2010/main" val="48257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6" y="802024"/>
            <a:ext cx="8735289" cy="389468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Нормативные документы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74618" y="1330036"/>
            <a:ext cx="9608124" cy="4421141"/>
          </a:xfrm>
        </p:spPr>
        <p:txBody>
          <a:bodyPr>
            <a:normAutofit fontScale="25000" lnSpcReduction="20000"/>
          </a:bodyPr>
          <a:lstStyle/>
          <a:p>
            <a:pPr lvl="0"/>
            <a:r>
              <a:rPr lang="ru-RU" sz="7400" dirty="0"/>
              <a:t>Указ Президента Российской Федерации от 7 мая 2018 г. № 204 «О национальных целях и стратегических задачах развития Российской Федерации на период до 2024 года»;</a:t>
            </a:r>
          </a:p>
          <a:p>
            <a:pPr lvl="0"/>
            <a:r>
              <a:rPr lang="ru-RU" sz="7400" dirty="0"/>
              <a:t>Указ Президента Российской Федерации от 21 июля 2020 г. № 474 «О национальных целях развития Российской Федерации на период до 2030 года»;</a:t>
            </a:r>
          </a:p>
          <a:p>
            <a:pPr lvl="0"/>
            <a:r>
              <a:rPr lang="ru-RU" sz="7400" dirty="0"/>
              <a:t>Указ Президента Российской Федерации от 9 ноября 2022 г.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  <a:p>
            <a:pPr lvl="0"/>
            <a:r>
              <a:rPr lang="ru-RU" sz="7400" dirty="0"/>
              <a:t>Федеральный закон от 29 декабря 2012 г. № 273-ФЗ «Об образовании в Российской Федерации»;</a:t>
            </a:r>
          </a:p>
          <a:p>
            <a:pPr lvl="0"/>
            <a:r>
              <a:rPr lang="ru-RU" sz="7400" dirty="0"/>
              <a:t>Федеральный закон от 31 июля 2020 г. № 304-ФЗ «О внесении изменений в Федеральный закон «Об образовании в Российской Федерации» по вопросам воспитания обучающихся»</a:t>
            </a:r>
          </a:p>
          <a:p>
            <a:pPr lvl="0"/>
            <a:r>
              <a:rPr lang="ru-RU" sz="7400" dirty="0"/>
              <a:t>Федеральный закон от 24 сентября 2022 г. № 371-ФЗ «О внесении изменений в Федеральный закон «Об образовании в Российской Федерации» и статью 1 Федерального закона «Об обязательных требованиях в Российской </a:t>
            </a:r>
            <a:r>
              <a:rPr lang="ru-RU" sz="7400"/>
              <a:t>Федерации</a:t>
            </a:r>
            <a:r>
              <a:rPr lang="ru-RU" sz="7400" smtClean="0"/>
              <a:t>».</a:t>
            </a:r>
            <a:endParaRPr lang="ru-RU" sz="7400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88231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6691" y="894386"/>
            <a:ext cx="10695709" cy="5007650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Распоряжение Правительства Российской Федерации от 29 мая 2015 г. №   999-р «Об утверждении Стратегии развития воспитания в Российской Федерации на период до 2025 года»;</a:t>
            </a:r>
          </a:p>
          <a:p>
            <a:pPr lvl="0"/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Федеральный государственный образовательный стандарт дошкольного образования (утвержден приказом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России от 17 октября 2013 г. № 1155, зарегистрировано в Минюсте России 14 ноября 2013 г., регистрационный № 30384; в редакции приказа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России от 8 ноября 2022 г. № 955, зарегистрировано в Минюсте России 6 февраля 2023 г., регистрационный № 72264);</a:t>
            </a:r>
          </a:p>
          <a:p>
            <a:pPr lvl="0"/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Федеральная образовательная программа дошкольного образования (утверждена приказом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России от 25 ноября 2022 г. № 1028, зарегистрировано в Минюсте России 28 декабря 2022 г., регистрационный № 71847);</a:t>
            </a:r>
          </a:p>
          <a:p>
            <a:pPr lvl="0"/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Порядок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 (утверждена приказом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России от 31 июля 2020 года № 373, зарегистрировано в Минюсте России 31 августа 2020 г., регистрационный № </a:t>
            </a:r>
            <a:r>
              <a:rPr lang="ru-RU" sz="2900">
                <a:latin typeface="Times New Roman" pitchFamily="18" charset="0"/>
                <a:cs typeface="Times New Roman" pitchFamily="18" charset="0"/>
              </a:rPr>
              <a:t>59599</a:t>
            </a:r>
            <a:r>
              <a:rPr lang="ru-RU" sz="290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2679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0710" y="852822"/>
            <a:ext cx="9601196" cy="4107105"/>
          </a:xfrm>
        </p:spPr>
        <p:txBody>
          <a:bodyPr>
            <a:normAutofit/>
          </a:bodyPr>
          <a:lstStyle/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Санитарные правила СП 2.4.3648-20 «Санитарно-эпидемиологические требования к организациям воспитания и обучения, отдыха и оздоровления детей и молодёжи (утверждены постановлением Главного государственного санитарного врача Российской Федерации от 28 сентября 2020 г. № 28, зарегистрировано в Минюсте России 18 декабря 2020 г., регистрационный № 61573);</a:t>
            </a: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Законом РТ №44 от 28.07.2004 г. «О государственных языках РТ и других языках в РТ»</a:t>
            </a: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Устав МАДОУ «Детский сад 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298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»;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Программа развития МАДОУ «Детский сад 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298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»;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359214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Цель программы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40114" y="2133600"/>
            <a:ext cx="9864498" cy="3777622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b="1" dirty="0" smtClean="0"/>
              <a:t>Разностороннее </a:t>
            </a:r>
            <a:r>
              <a:rPr lang="ru-RU" sz="2400" b="1" dirty="0"/>
              <a:t>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1657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9474" y="691187"/>
            <a:ext cx="9601196" cy="54186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Задачи программы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5236" y="1510146"/>
            <a:ext cx="10418618" cy="4918364"/>
          </a:xfrm>
        </p:spPr>
        <p:txBody>
          <a:bodyPr>
            <a:normAutofit fontScale="47500" lnSpcReduction="20000"/>
          </a:bodyPr>
          <a:lstStyle/>
          <a:p>
            <a:r>
              <a:rPr lang="ru-RU" b="1" dirty="0"/>
              <a:t>обеспечение единых для Российской Федерации содержания ДО и планируемых результатов освоения Программы;</a:t>
            </a:r>
          </a:p>
          <a:p>
            <a:r>
              <a:rPr lang="ru-RU" b="1" dirty="0"/>
              <a:t>приобщение детей (в соответствии с возрастными особенностями)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</a:p>
          <a:p>
            <a:r>
              <a:rPr lang="ru-RU" b="1" dirty="0"/>
              <a:t>построение (структурирование) содержания образовательной деятельности на основе учета возрастных и индивидуальных особенностей развития;</a:t>
            </a:r>
          </a:p>
          <a:p>
            <a:r>
              <a:rPr lang="ru-RU" b="1" dirty="0"/>
              <a:t>создание условий для равного доступа к образованию для всех детей дошкольного возраста с учетом разнообразия образовательных потребностей и индивидуальных возможностей;</a:t>
            </a:r>
          </a:p>
          <a:p>
            <a:r>
              <a:rPr lang="ru-RU" b="1" dirty="0"/>
              <a:t>охрана и укрепление физического и психического здоровья детей, в том числе их эмоционального благополучия;</a:t>
            </a:r>
          </a:p>
          <a:p>
            <a:r>
              <a:rPr lang="ru-RU" b="1" dirty="0"/>
              <a:t>обеспечение развития физических, личностных, нравственных качеств и основ патриотизма, интеллектуальных и художественно-творческих способностей ребенка, его инициативности, самостоятельности и ответственности;</a:t>
            </a:r>
          </a:p>
          <a:p>
            <a:r>
              <a:rPr lang="ru-RU" b="1" dirty="0"/>
              <a:t>обеспечение психолого-педагогической поддержки семьи и повышение компетентности родителей (законных представителей) в вопросах воспитания, обучения и развития, охраны и укрепления здоровья детей, обеспечения их безопасности;</a:t>
            </a:r>
          </a:p>
          <a:p>
            <a:r>
              <a:rPr lang="ru-RU" b="1" dirty="0"/>
              <a:t>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06126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7075" y="677332"/>
            <a:ext cx="9601196" cy="611141"/>
          </a:xfrm>
        </p:spPr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sz="3100" b="1" dirty="0"/>
              <a:t>Программа построена на следующих принципах ДО, установленных ФГОС ДО: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6857" y="1642533"/>
            <a:ext cx="9601196" cy="3318936"/>
          </a:xfrm>
        </p:spPr>
        <p:txBody>
          <a:bodyPr>
            <a:normAutofit fontScale="25000" lnSpcReduction="20000"/>
          </a:bodyPr>
          <a:lstStyle/>
          <a:p>
            <a:pPr lvl="0"/>
            <a:r>
              <a:rPr lang="ru-RU" sz="6400" b="1" dirty="0"/>
              <a:t>полноценное проживание ребенком всех этапов детства (младенческого, раннего и дошкольного возрастов), обогащение (амплификация) детского развития;</a:t>
            </a:r>
          </a:p>
          <a:p>
            <a:pPr lvl="0"/>
            <a:r>
              <a:rPr lang="ru-RU" sz="6400" b="1" dirty="0"/>
              <a:t> 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образования;</a:t>
            </a:r>
          </a:p>
          <a:p>
            <a:pPr lvl="0"/>
            <a:r>
              <a:rPr lang="ru-RU" sz="6400" b="1" dirty="0"/>
              <a:t>содействие и сотрудничество детей и родителей (законных представителей), совершеннолетних членов семьи, принимающих участие в воспитании детей младенческого, раннего и дошкольного возрастов, а также педагогических работников  (далее вместе - взрослые);</a:t>
            </a:r>
          </a:p>
          <a:p>
            <a:pPr lvl="0"/>
            <a:r>
              <a:rPr lang="ru-RU" sz="6400" b="1" dirty="0"/>
              <a:t> признание ребенка полноценным участником (субъектом) образовательных отношений;</a:t>
            </a:r>
          </a:p>
          <a:p>
            <a:pPr lvl="0"/>
            <a:r>
              <a:rPr lang="ru-RU" sz="6400" b="1" dirty="0"/>
              <a:t> поддержка инициативы детей в различных видах деятельности;</a:t>
            </a:r>
          </a:p>
          <a:p>
            <a:pPr lvl="0"/>
            <a:r>
              <a:rPr lang="ru-RU" sz="6400" b="1" dirty="0"/>
              <a:t>сотрудничество ДОУ с семьей;</a:t>
            </a:r>
          </a:p>
          <a:p>
            <a:pPr lvl="0"/>
            <a:r>
              <a:rPr lang="ru-RU" sz="6400" b="1" dirty="0"/>
              <a:t> приобщение детей к социокультурным нормам, традициям семьи, общества и государства;</a:t>
            </a:r>
          </a:p>
          <a:p>
            <a:pPr lvl="0"/>
            <a:r>
              <a:rPr lang="ru-RU" sz="6400" b="1" dirty="0"/>
              <a:t> формирование познавательных интересов и познавательных действий ребенка в различных видах деятельности;</a:t>
            </a:r>
          </a:p>
          <a:p>
            <a:pPr lvl="0"/>
            <a:r>
              <a:rPr lang="ru-RU" sz="6400" b="1" dirty="0"/>
              <a:t> возрастная адекватность дошкольного образования (соответствие условий, требований, методов возрасту и особенностям развития);</a:t>
            </a:r>
          </a:p>
          <a:p>
            <a:pPr lvl="0"/>
            <a:r>
              <a:rPr lang="ru-RU" sz="6400" b="1" dirty="0"/>
              <a:t>учет этнокультурной ситуации развития детей.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6303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323</TotalTime>
  <Words>1857</Words>
  <Application>Microsoft Office PowerPoint</Application>
  <PresentationFormat>Произвольный</PresentationFormat>
  <Paragraphs>197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Солнцестояние</vt:lpstr>
      <vt:lpstr>Образовательная программа дошкольного образования</vt:lpstr>
      <vt:lpstr>Образовательная программа дошкольного образования МАДОУ «Детский сад № 298» разработана в соответствии </vt:lpstr>
      <vt:lpstr>Слайд 3</vt:lpstr>
      <vt:lpstr>Нормативные документы</vt:lpstr>
      <vt:lpstr>Слайд 5</vt:lpstr>
      <vt:lpstr>Слайд 6</vt:lpstr>
      <vt:lpstr>Цель программы</vt:lpstr>
      <vt:lpstr>Задачи программы</vt:lpstr>
      <vt:lpstr> Программа построена на следующих принципах ДО, установленных ФГОС ДО:</vt:lpstr>
      <vt:lpstr>ОП ДО МАДОУ  «Детский сад № 298» ориентирована на детей: </vt:lpstr>
      <vt:lpstr>Основное содержание Образовательной программы ДО МАДОУ  «Детский сад № 298»</vt:lpstr>
      <vt:lpstr>Социально-коммуникативное развитие</vt:lpstr>
      <vt:lpstr>Познавательное  развитие</vt:lpstr>
      <vt:lpstr>Речевое развитие</vt:lpstr>
      <vt:lpstr>Художественно-эстетическое развитие</vt:lpstr>
      <vt:lpstr>Физическое развитие</vt:lpstr>
      <vt:lpstr>Слайд 17</vt:lpstr>
      <vt:lpstr>Слайд 18</vt:lpstr>
      <vt:lpstr>Слайд 19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Образовательная программа дошкольного образования</dc:title>
  <dc:creator>123</dc:creator>
  <cp:lastModifiedBy>Гульнара</cp:lastModifiedBy>
  <cp:revision>17</cp:revision>
  <dcterms:created xsi:type="dcterms:W3CDTF">2023-08-23T07:36:08Z</dcterms:created>
  <dcterms:modified xsi:type="dcterms:W3CDTF">2023-11-15T07:24:17Z</dcterms:modified>
</cp:coreProperties>
</file>